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321" r:id="rId4"/>
    <p:sldId id="32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47" d="100"/>
          <a:sy n="47" d="100"/>
        </p:scale>
        <p:origin x="2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D1C3EE4-D57E-4DB1-8995-18898CC525D4}"/>
    <pc:docChg chg="undo custSel modSld sldOrd">
      <pc:chgData name="Arnold, Geoffrey" userId="84df3a83-fb20-4e73-a9fb-16fe3fc1bec7" providerId="ADAL" clId="{BD1C3EE4-D57E-4DB1-8995-18898CC525D4}" dt="2022-12-05T15:29:37.605" v="110" actId="2711"/>
      <pc:docMkLst>
        <pc:docMk/>
      </pc:docMkLst>
      <pc:sldChg chg="modSp mod">
        <pc:chgData name="Arnold, Geoffrey" userId="84df3a83-fb20-4e73-a9fb-16fe3fc1bec7" providerId="ADAL" clId="{BD1C3EE4-D57E-4DB1-8995-18898CC525D4}" dt="2022-12-05T15:24:14.831" v="43" actId="20577"/>
        <pc:sldMkLst>
          <pc:docMk/>
          <pc:sldMk cId="0" sldId="260"/>
        </pc:sldMkLst>
        <pc:spChg chg="mod">
          <ac:chgData name="Arnold, Geoffrey" userId="84df3a83-fb20-4e73-a9fb-16fe3fc1bec7" providerId="ADAL" clId="{BD1C3EE4-D57E-4DB1-8995-18898CC525D4}" dt="2022-12-05T15:24:14.831" v="43" actId="20577"/>
          <ac:spMkLst>
            <pc:docMk/>
            <pc:sldMk cId="0" sldId="260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17.535" v="46" actId="27636"/>
        <pc:sldMkLst>
          <pc:docMk/>
          <pc:sldMk cId="0" sldId="264"/>
        </pc:sldMkLst>
        <pc:spChg chg="mod">
          <ac:chgData name="Arnold, Geoffrey" userId="84df3a83-fb20-4e73-a9fb-16fe3fc1bec7" providerId="ADAL" clId="{BD1C3EE4-D57E-4DB1-8995-18898CC525D4}" dt="2022-12-05T15:25:17.535" v="46" actId="2763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47.583" v="55" actId="14100"/>
        <pc:sldMkLst>
          <pc:docMk/>
          <pc:sldMk cId="0" sldId="266"/>
        </pc:sldMkLst>
        <pc:spChg chg="mod">
          <ac:chgData name="Arnold, Geoffrey" userId="84df3a83-fb20-4e73-a9fb-16fe3fc1bec7" providerId="ADAL" clId="{BD1C3EE4-D57E-4DB1-8995-18898CC525D4}" dt="2022-12-05T15:25:47.583" v="55" actId="14100"/>
          <ac:spMkLst>
            <pc:docMk/>
            <pc:sldMk cId="0" sldId="266"/>
            <ac:spMk id="233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05.917" v="68" actId="20577"/>
        <pc:sldMkLst>
          <pc:docMk/>
          <pc:sldMk cId="0" sldId="267"/>
        </pc:sldMkLst>
        <pc:spChg chg="mod">
          <ac:chgData name="Arnold, Geoffrey" userId="84df3a83-fb20-4e73-a9fb-16fe3fc1bec7" providerId="ADAL" clId="{BD1C3EE4-D57E-4DB1-8995-18898CC525D4}" dt="2022-12-05T15:26:05.917" v="68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09.794" v="103" actId="20577"/>
        <pc:sldMkLst>
          <pc:docMk/>
          <pc:sldMk cId="0" sldId="269"/>
        </pc:sldMkLst>
        <pc:spChg chg="mod">
          <ac:chgData name="Arnold, Geoffrey" userId="84df3a83-fb20-4e73-a9fb-16fe3fc1bec7" providerId="ADAL" clId="{BD1C3EE4-D57E-4DB1-8995-18898CC525D4}" dt="2022-12-05T15:27:58.293" v="93" actId="2057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BD1C3EE4-D57E-4DB1-8995-18898CC525D4}" dt="2022-12-05T15:28:09.794" v="103" actId="20577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59.247" v="77" actId="2711"/>
        <pc:sldMkLst>
          <pc:docMk/>
          <pc:sldMk cId="0" sldId="272"/>
        </pc:sldMkLst>
        <pc:spChg chg="mod">
          <ac:chgData name="Arnold, Geoffrey" userId="84df3a83-fb20-4e73-a9fb-16fe3fc1bec7" providerId="ADAL" clId="{BD1C3EE4-D57E-4DB1-8995-18898CC525D4}" dt="2022-12-05T15:26:59.247" v="77" actId="2711"/>
          <ac:spMkLst>
            <pc:docMk/>
            <pc:sldMk cId="0" sldId="272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07.969" v="78" actId="2711"/>
        <pc:sldMkLst>
          <pc:docMk/>
          <pc:sldMk cId="0" sldId="275"/>
        </pc:sldMkLst>
        <pc:spChg chg="mod">
          <ac:chgData name="Arnold, Geoffrey" userId="84df3a83-fb20-4e73-a9fb-16fe3fc1bec7" providerId="ADAL" clId="{BD1C3EE4-D57E-4DB1-8995-18898CC525D4}" dt="2022-12-05T15:27:07.969" v="78" actId="2711"/>
          <ac:spMkLst>
            <pc:docMk/>
            <pc:sldMk cId="0" sldId="275"/>
            <ac:spMk id="26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17.344" v="79" actId="2711"/>
        <pc:sldMkLst>
          <pc:docMk/>
          <pc:sldMk cId="0" sldId="277"/>
        </pc:sldMkLst>
        <pc:spChg chg="mod">
          <ac:chgData name="Arnold, Geoffrey" userId="84df3a83-fb20-4e73-a9fb-16fe3fc1bec7" providerId="ADAL" clId="{BD1C3EE4-D57E-4DB1-8995-18898CC525D4}" dt="2022-12-05T15:27:17.344" v="79" actId="2711"/>
          <ac:spMkLst>
            <pc:docMk/>
            <pc:sldMk cId="0" sldId="277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26.565" v="104" actId="2711"/>
        <pc:sldMkLst>
          <pc:docMk/>
          <pc:sldMk cId="0" sldId="285"/>
        </pc:sldMkLst>
        <pc:spChg chg="mod">
          <ac:chgData name="Arnold, Geoffrey" userId="84df3a83-fb20-4e73-a9fb-16fe3fc1bec7" providerId="ADAL" clId="{BD1C3EE4-D57E-4DB1-8995-18898CC525D4}" dt="2022-12-05T15:28:26.565" v="104" actId="2711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46.930" v="105" actId="2711"/>
        <pc:sldMkLst>
          <pc:docMk/>
          <pc:sldMk cId="0" sldId="303"/>
        </pc:sldMkLst>
        <pc:spChg chg="mod">
          <ac:chgData name="Arnold, Geoffrey" userId="84df3a83-fb20-4e73-a9fb-16fe3fc1bec7" providerId="ADAL" clId="{BD1C3EE4-D57E-4DB1-8995-18898CC525D4}" dt="2022-12-05T15:28:46.930" v="105" actId="2711"/>
          <ac:spMkLst>
            <pc:docMk/>
            <pc:sldMk cId="0" sldId="30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16.917" v="108" actId="2711"/>
        <pc:sldMkLst>
          <pc:docMk/>
          <pc:sldMk cId="0" sldId="308"/>
        </pc:sldMkLst>
        <pc:spChg chg="mod">
          <ac:chgData name="Arnold, Geoffrey" userId="84df3a83-fb20-4e73-a9fb-16fe3fc1bec7" providerId="ADAL" clId="{BD1C3EE4-D57E-4DB1-8995-18898CC525D4}" dt="2022-12-05T15:29:16.917" v="108" actId="2711"/>
          <ac:spMkLst>
            <pc:docMk/>
            <pc:sldMk cId="0" sldId="30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25.471" v="109" actId="122"/>
        <pc:sldMkLst>
          <pc:docMk/>
          <pc:sldMk cId="0" sldId="310"/>
        </pc:sldMkLst>
        <pc:spChg chg="mod">
          <ac:chgData name="Arnold, Geoffrey" userId="84df3a83-fb20-4e73-a9fb-16fe3fc1bec7" providerId="ADAL" clId="{BD1C3EE4-D57E-4DB1-8995-18898CC525D4}" dt="2022-12-05T15:29:25.471" v="109" actId="122"/>
          <ac:spMkLst>
            <pc:docMk/>
            <pc:sldMk cId="0" sldId="310"/>
            <ac:spMk id="26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37.605" v="110" actId="2711"/>
        <pc:sldMkLst>
          <pc:docMk/>
          <pc:sldMk cId="0" sldId="317"/>
        </pc:sldMkLst>
        <pc:spChg chg="mod">
          <ac:chgData name="Arnold, Geoffrey" userId="84df3a83-fb20-4e73-a9fb-16fe3fc1bec7" providerId="ADAL" clId="{BD1C3EE4-D57E-4DB1-8995-18898CC525D4}" dt="2022-12-05T15:29:37.605" v="110" actId="2711"/>
          <ac:spMkLst>
            <pc:docMk/>
            <pc:sldMk cId="0" sldId="317"/>
            <ac:spMk id="288" creationId="{00000000-0000-0000-0000-000000000000}"/>
          </ac:spMkLst>
        </pc:spChg>
      </pc:sldChg>
      <pc:sldChg chg="modSp mod ord">
        <pc:chgData name="Arnold, Geoffrey" userId="84df3a83-fb20-4e73-a9fb-16fe3fc1bec7" providerId="ADAL" clId="{BD1C3EE4-D57E-4DB1-8995-18898CC525D4}" dt="2022-12-05T15:23:46.313" v="28"/>
        <pc:sldMkLst>
          <pc:docMk/>
          <pc:sldMk cId="305847954" sldId="321"/>
        </pc:sldMkLst>
        <pc:spChg chg="mod">
          <ac:chgData name="Arnold, Geoffrey" userId="84df3a83-fb20-4e73-a9fb-16fe3fc1bec7" providerId="ADAL" clId="{BD1C3EE4-D57E-4DB1-8995-18898CC525D4}" dt="2022-12-05T15:23:42.297" v="26" actId="20577"/>
          <ac:spMkLst>
            <pc:docMk/>
            <pc:sldMk cId="305847954" sldId="321"/>
            <ac:spMk id="7" creationId="{797B4095-A5EC-414A-A858-36A18BE476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services1.arcgis.com/vdNDkVykv9vEWFX4/ArcGIS/rest/services/Allegheny_County_Polling_Places_May2019/FeatureServer/0" TargetMode="Externa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3869871" y="8506019"/>
            <a:ext cx="17291958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 </a:t>
            </a:r>
            <a:r>
              <a:rPr dirty="0">
                <a:latin typeface="Lucida Console" panose="020B0609040504020204" pitchFamily="49" charset="0"/>
              </a:rPr>
              <a:t>BETWEEN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rPr dirty="0">
                <a:latin typeface="Lucida Console" panose="020B0609040504020204" pitchFamily="49" charset="0"/>
              </a:rPr>
              <a:t> AND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655902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(s)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</a:t>
            </a:r>
            <a:r>
              <a:rPr dirty="0">
                <a:latin typeface="Lucida Console" panose="020B0609040504020204" pitchFamily="49" charset="0"/>
              </a:rPr>
              <a:t>ROM </a:t>
            </a:r>
            <a:r>
              <a:rPr dirty="0" err="1">
                <a:latin typeface="Lucida Console" panose="020B0609040504020204" pitchFamily="49" charset="0"/>
              </a:rPr>
              <a:t>table_name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</a:t>
            </a:r>
            <a:r>
              <a:rPr dirty="0">
                <a:latin typeface="Lucida Console" panose="020B0609040504020204" pitchFamily="49" charset="0"/>
              </a:rPr>
              <a:t>HERE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</a:t>
            </a:r>
            <a:r>
              <a:rPr lang="en-US" dirty="0">
                <a:latin typeface="Lucida Console" panose="020B0609040504020204" pitchFamily="49" charset="0"/>
              </a:rPr>
              <a:t>‘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('20</a:t>
            </a:r>
            <a:r>
              <a:rPr lang="en-US" dirty="0">
                <a:latin typeface="Lucida Console" panose="020B0609040504020204" pitchFamily="49" charset="0"/>
              </a:rPr>
              <a:t>2</a:t>
            </a:r>
            <a:r>
              <a:rPr dirty="0">
                <a:latin typeface="Lucida Console" panose="020B0609040504020204" pitchFamily="49" charset="0"/>
              </a:rPr>
              <a:t>1-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10687" y="8994646"/>
            <a:ext cx="15013725" cy="872034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(s), max(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)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GROUP BY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PLOTLY = interactive!</a:t>
            </a:r>
          </a:p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Make sure you think about how users can break your apps.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 err="1">
                <a:latin typeface="Monaco" pitchFamily="2" charset="77"/>
              </a:rPr>
              <a:t>selectize</a:t>
            </a:r>
            <a:r>
              <a:rPr lang="en-US" sz="6300" dirty="0">
                <a:latin typeface="Monaco" pitchFamily="2" charset="77"/>
              </a:rPr>
              <a:t> = TRUE </a:t>
            </a:r>
            <a:r>
              <a:rPr lang="en-US" sz="6300" dirty="0"/>
              <a:t>and </a:t>
            </a:r>
            <a:r>
              <a:rPr lang="en-US" sz="6300" dirty="0">
                <a:latin typeface="Monaco" pitchFamily="2" charset="77"/>
              </a:rPr>
              <a:t>multiple = TRUE </a:t>
            </a:r>
            <a:r>
              <a:rPr lang="en-US" sz="6300" dirty="0"/>
              <a:t>allows users to make no selection!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/>
              <a:t>I want to know what you think you’re doing.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>
                <a:latin typeface="Monaco" pitchFamily="2" charset="77"/>
                <a:hlinkClick r:id="rId2"/>
              </a:rPr>
              <a:t>library(scales)</a:t>
            </a:r>
            <a:endParaRPr lang="en-US" sz="5600" dirty="0">
              <a:latin typeface="Monaco" pitchFamily="2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conn &lt;- </a:t>
            </a:r>
            <a:r>
              <a:rPr dirty="0" err="1">
                <a:latin typeface="Lucida Console" panose="020B0609040504020204" pitchFamily="49" charset="0"/>
              </a:rPr>
              <a:t>dbConnect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(), driver = "</a:t>
            </a:r>
            <a:r>
              <a:rPr dirty="0" err="1">
                <a:latin typeface="Lucida Console" panose="020B0609040504020204" pitchFamily="49" charset="0"/>
              </a:rPr>
              <a:t>FreeTDS</a:t>
            </a:r>
            <a:r>
              <a:rPr dirty="0">
                <a:latin typeface="Lucida Console" panose="020B0609040504020204" pitchFamily="49" charset="0"/>
              </a:rPr>
              <a:t>", server = "</a:t>
            </a:r>
            <a:r>
              <a:rPr dirty="0" err="1">
                <a:latin typeface="Lucida Console" panose="020B0609040504020204" pitchFamily="49" charset="0"/>
              </a:rPr>
              <a:t>IP_or_HOST_ADDRESS</a:t>
            </a:r>
            <a:r>
              <a:rPr dirty="0">
                <a:latin typeface="Lucida Console" panose="020B0609040504020204" pitchFamily="49" charset="0"/>
              </a:rPr>
              <a:t>", port = 1433, database = "</a:t>
            </a:r>
            <a:r>
              <a:rPr dirty="0" err="1">
                <a:latin typeface="Lucida Console" panose="020B0609040504020204" pitchFamily="49" charset="0"/>
              </a:rPr>
              <a:t>DBName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 err="1">
                <a:latin typeface="Lucida Console" panose="020B0609040504020204" pitchFamily="49" charset="0"/>
              </a:rPr>
              <a:t>uid</a:t>
            </a:r>
            <a:r>
              <a:rPr dirty="0">
                <a:latin typeface="Lucida Console" panose="020B0609040504020204" pitchFamily="49" charset="0"/>
              </a:rPr>
              <a:t> = un, </a:t>
            </a:r>
            <a:r>
              <a:rPr dirty="0" err="1">
                <a:latin typeface="Lucida Console" panose="020B0609040504020204" pitchFamily="49" charset="0"/>
              </a:rPr>
              <a:t>pwd</a:t>
            </a:r>
            <a:r>
              <a:rPr dirty="0">
                <a:latin typeface="Lucida Console" panose="020B0609040504020204" pitchFamily="49" charset="0"/>
              </a:rPr>
              <a:t> = pw, </a:t>
            </a:r>
            <a:r>
              <a:rPr dirty="0" err="1">
                <a:latin typeface="Lucida Console" panose="020B0609040504020204" pitchFamily="49" charset="0"/>
              </a:rPr>
              <a:t>TDS_Version</a:t>
            </a:r>
            <a:r>
              <a:rPr dirty="0">
                <a:latin typeface="Lucida Console" panose="020B0609040504020204" pitchFamily="49" charset="0"/>
              </a:rPr>
              <a:t> = "8.0")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get &lt;- </a:t>
            </a:r>
            <a:r>
              <a:rPr dirty="0" err="1">
                <a:latin typeface="Lucida Console" panose="020B0609040504020204" pitchFamily="49" charset="0"/>
              </a:rPr>
              <a:t>httr</a:t>
            </a:r>
            <a:r>
              <a:rPr dirty="0">
                <a:latin typeface="Lucida Console" panose="020B0609040504020204" pitchFamily="49" charset="0"/>
              </a:rPr>
              <a:t>::GET(“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 &lt;- </a:t>
            </a:r>
            <a:r>
              <a:rPr dirty="0" err="1">
                <a:latin typeface="Lucida Console" panose="020B0609040504020204" pitchFamily="49" charset="0"/>
              </a:rPr>
              <a:t>jsonlite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fromJSON</a:t>
            </a:r>
            <a:r>
              <a:rPr dirty="0">
                <a:latin typeface="Lucida Console" panose="020B0609040504020204" pitchFamily="49" charset="0"/>
              </a:rPr>
              <a:t>(content(get, "text"))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 &lt;- </a:t>
            </a:r>
            <a:r>
              <a:rPr lang="en-US" dirty="0" err="1">
                <a:latin typeface="Lucida Console" panose="020B0609040504020204" pitchFamily="49" charset="0"/>
              </a:rPr>
              <a:t>st_read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go to the chunk labeled “Esri”</a:t>
            </a:r>
          </a:p>
          <a:p>
            <a:pPr lvl="1"/>
            <a:r>
              <a:t>Look at the fields on the May 2019 Election layer from the Allegheny County Esri API: </a:t>
            </a:r>
            <a:r>
              <a:rPr u="sng">
                <a:hlinkClick r:id="rId5"/>
              </a:rPr>
              <a:t>https://services1.arcgis.com/vdNDkVykv9vEWFX4/ArcGIS/rest/services/Allegheny_County_Polling_Places_May2019/FeatureServer/0</a:t>
            </a:r>
          </a:p>
          <a:p>
            <a:pPr lvl="2"/>
            <a:r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 algn="ctr"/>
            <a:r>
              <a:rPr dirty="0"/>
              <a:t>Solutions to both of todays exercises are in: </a:t>
            </a:r>
            <a:r>
              <a:rPr dirty="0" err="1"/>
              <a:t>api_practice_solutions.R</a:t>
            </a:r>
            <a:endParaRPr dirty="0"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Not all (most) API’s will require you to do filtering or sql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Socrata Portals have a weird endpoint sql hybrid model using their SoQL framework: </a:t>
            </a:r>
            <a:r>
              <a:rPr u="sng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08690" y="6268095"/>
            <a:ext cx="10366620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ucida Console" panose="020B0609040504020204" pitchFamily="49" charset="0"/>
              </a:rPr>
              <a:t>app/311_dashboard.R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24316"/>
            <a:ext cx="19621501" cy="8643392"/>
          </a:xfrm>
          <a:prstGeom prst="rect">
            <a:avLst/>
          </a:prstGeom>
        </p:spPr>
        <p:txBody>
          <a:bodyPr/>
          <a:lstStyle/>
          <a:p>
            <a:r>
              <a:rPr dirty="0"/>
              <a:t>“SQL is a domain specific language used in programming and </a:t>
            </a:r>
            <a:r>
              <a:rPr lang="en-US" dirty="0"/>
              <a:t>[accessing]</a:t>
            </a:r>
            <a:r>
              <a:rPr dirty="0"/>
              <a:t>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1959</Words>
  <Application>Microsoft Office PowerPoint</Application>
  <PresentationFormat>Custom</PresentationFormat>
  <Paragraphs>273</Paragraphs>
  <Slides>66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5</cp:revision>
  <dcterms:modified xsi:type="dcterms:W3CDTF">2022-12-05T15:29:48Z</dcterms:modified>
</cp:coreProperties>
</file>